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6" r:id="rId2"/>
    <p:sldId id="305" r:id="rId3"/>
    <p:sldId id="339" r:id="rId4"/>
    <p:sldId id="442" r:id="rId5"/>
    <p:sldId id="335" r:id="rId6"/>
    <p:sldId id="401" r:id="rId7"/>
    <p:sldId id="443" r:id="rId8"/>
    <p:sldId id="444" r:id="rId9"/>
    <p:sldId id="363" r:id="rId10"/>
    <p:sldId id="445" r:id="rId11"/>
    <p:sldId id="312" r:id="rId12"/>
    <p:sldId id="334" r:id="rId13"/>
    <p:sldId id="446" r:id="rId14"/>
    <p:sldId id="447" r:id="rId15"/>
    <p:sldId id="448" r:id="rId16"/>
    <p:sldId id="44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2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Персональная</a:t>
            </a:r>
            <a:r>
              <a:rPr lang="en-US" sz="24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 </a:t>
            </a:r>
          </a:p>
        </c:rich>
      </c:tx>
      <c:layout>
        <c:manualLayout>
          <c:xMode val="edge"/>
          <c:yMode val="edge"/>
          <c:x val="2.6865216402976618E-2"/>
          <c:y val="3.52814660422349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27842027559056"/>
          <c:y val="0.14086896279103328"/>
          <c:w val="0.51852891240157484"/>
          <c:h val="0.777793320755824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Персональная статистика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EE9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8A4-48E1-A501-A23A7638A129}"/>
              </c:ext>
            </c:extLst>
          </c:dPt>
          <c:dPt>
            <c:idx val="1"/>
            <c:bubble3D val="0"/>
            <c:spPr>
              <a:solidFill>
                <a:srgbClr val="C6FF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8A4-48E1-A501-A23A7638A129}"/>
              </c:ext>
            </c:extLst>
          </c:dPt>
          <c:dPt>
            <c:idx val="2"/>
            <c:bubble3D val="0"/>
            <c:spPr>
              <a:solidFill>
                <a:srgbClr val="FFD4B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902-412E-A631-95699A57254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902-412E-A631-95699A57254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902-412E-A631-95699A57254C}"/>
              </c:ext>
            </c:extLst>
          </c:dPt>
          <c:dPt>
            <c:idx val="5"/>
            <c:bubble3D val="0"/>
            <c:spPr>
              <a:solidFill>
                <a:srgbClr val="E9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902-412E-A631-95699A57254C}"/>
              </c:ext>
            </c:extLst>
          </c:dPt>
          <c:dPt>
            <c:idx val="6"/>
            <c:bubble3D val="0"/>
            <c:spPr>
              <a:solidFill>
                <a:srgbClr val="FF7D9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902-412E-A631-95699A57254C}"/>
              </c:ext>
            </c:extLst>
          </c:dPt>
          <c:dPt>
            <c:idx val="7"/>
            <c:bubble3D val="0"/>
            <c:spPr>
              <a:solidFill>
                <a:srgbClr val="A8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902-412E-A631-95699A57254C}"/>
              </c:ext>
            </c:extLst>
          </c:dPt>
          <c:dPt>
            <c:idx val="8"/>
            <c:bubble3D val="0"/>
            <c:spPr>
              <a:solidFill>
                <a:srgbClr val="FFE97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902-412E-A631-95699A57254C}"/>
              </c:ext>
            </c:extLst>
          </c:dPt>
          <c:dPt>
            <c:idx val="9"/>
            <c:bubble3D val="0"/>
            <c:spPr>
              <a:solidFill>
                <a:srgbClr val="8DFFB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F902-412E-A631-95699A57254C}"/>
              </c:ext>
            </c:extLst>
          </c:dPt>
          <c:dPt>
            <c:idx val="10"/>
            <c:bubble3D val="0"/>
            <c:spPr>
              <a:solidFill>
                <a:srgbClr val="7392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F902-412E-A631-95699A57254C}"/>
              </c:ext>
            </c:extLst>
          </c:dPt>
          <c:dPt>
            <c:idx val="11"/>
            <c:bubble3D val="0"/>
            <c:spPr>
              <a:solidFill>
                <a:srgbClr val="ECEFF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902-412E-A631-95699A57254C}"/>
              </c:ext>
            </c:extLst>
          </c:dPt>
          <c:dLbls>
            <c:dLbl>
              <c:idx val="0"/>
              <c:layout>
                <c:manualLayout>
                  <c:x val="0.10122059884712707"/>
                  <c:y val="-1.625228094765916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A4-48E1-A501-A23A7638A129}"/>
                </c:ext>
              </c:extLst>
            </c:dLbl>
            <c:dLbl>
              <c:idx val="2"/>
              <c:layout>
                <c:manualLayout>
                  <c:x val="9.1891474844155566E-2"/>
                  <c:y val="-0.2266848636204850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902-412E-A631-95699A5725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Kaspersky Sans Display" panose="020B00030200000200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Применяют</c:v>
                </c:pt>
                <c:pt idx="1">
                  <c:v>Слышали</c:v>
                </c:pt>
                <c:pt idx="2">
                  <c:v>Не слышали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7</c:v>
                </c:pt>
                <c:pt idx="2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A4-48E1-A501-A23A7638A1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Общая </a:t>
            </a:r>
          </a:p>
          <a:p>
            <a:pPr algn="l">
              <a:defRPr>
                <a:solidFill>
                  <a:schemeClr val="tx1"/>
                </a:solidFill>
              </a:defRPr>
            </a:pPr>
            <a:r>
              <a:rPr lang="ru-RU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(оценка по </a:t>
            </a:r>
            <a:r>
              <a:rPr lang="en-US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GitHub, SO,</a:t>
            </a:r>
            <a:r>
              <a:rPr lang="en-US" sz="1100" baseline="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 </a:t>
            </a:r>
            <a:r>
              <a:rPr lang="ru-RU" sz="1100" baseline="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конференциям</a:t>
            </a:r>
            <a:r>
              <a:rPr lang="ru-RU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)</a:t>
            </a:r>
            <a:r>
              <a:rPr lang="en-US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 </a:t>
            </a:r>
          </a:p>
        </c:rich>
      </c:tx>
      <c:layout>
        <c:manualLayout>
          <c:xMode val="edge"/>
          <c:yMode val="edge"/>
          <c:x val="2.6865216402976618E-2"/>
          <c:y val="3.52814660422349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27842027559056"/>
          <c:y val="0.14086896279103328"/>
          <c:w val="0.51852891240157484"/>
          <c:h val="0.777793320755824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Персональная статистика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EE9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A7-4462-B364-29DAE9A7BF4F}"/>
              </c:ext>
            </c:extLst>
          </c:dPt>
          <c:dPt>
            <c:idx val="1"/>
            <c:bubble3D val="0"/>
            <c:spPr>
              <a:solidFill>
                <a:srgbClr val="C6FF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A7-4462-B364-29DAE9A7BF4F}"/>
              </c:ext>
            </c:extLst>
          </c:dPt>
          <c:dPt>
            <c:idx val="2"/>
            <c:bubble3D val="0"/>
            <c:spPr>
              <a:solidFill>
                <a:srgbClr val="FFD4B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9A7-4462-B364-29DAE9A7BF4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9A7-4462-B364-29DAE9A7BF4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A7-4462-B364-29DAE9A7BF4F}"/>
              </c:ext>
            </c:extLst>
          </c:dPt>
          <c:dPt>
            <c:idx val="5"/>
            <c:bubble3D val="0"/>
            <c:spPr>
              <a:solidFill>
                <a:srgbClr val="E9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9A7-4462-B364-29DAE9A7BF4F}"/>
              </c:ext>
            </c:extLst>
          </c:dPt>
          <c:dPt>
            <c:idx val="6"/>
            <c:bubble3D val="0"/>
            <c:spPr>
              <a:solidFill>
                <a:srgbClr val="FF7D9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9A7-4462-B364-29DAE9A7BF4F}"/>
              </c:ext>
            </c:extLst>
          </c:dPt>
          <c:dPt>
            <c:idx val="7"/>
            <c:bubble3D val="0"/>
            <c:spPr>
              <a:solidFill>
                <a:srgbClr val="A8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9A7-4462-B364-29DAE9A7BF4F}"/>
              </c:ext>
            </c:extLst>
          </c:dPt>
          <c:dPt>
            <c:idx val="8"/>
            <c:bubble3D val="0"/>
            <c:spPr>
              <a:solidFill>
                <a:srgbClr val="FFE97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9A7-4462-B364-29DAE9A7BF4F}"/>
              </c:ext>
            </c:extLst>
          </c:dPt>
          <c:dPt>
            <c:idx val="9"/>
            <c:bubble3D val="0"/>
            <c:spPr>
              <a:solidFill>
                <a:srgbClr val="8DFFB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9A7-4462-B364-29DAE9A7BF4F}"/>
              </c:ext>
            </c:extLst>
          </c:dPt>
          <c:dPt>
            <c:idx val="10"/>
            <c:bubble3D val="0"/>
            <c:spPr>
              <a:solidFill>
                <a:srgbClr val="7392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69A7-4462-B364-29DAE9A7BF4F}"/>
              </c:ext>
            </c:extLst>
          </c:dPt>
          <c:dPt>
            <c:idx val="11"/>
            <c:bubble3D val="0"/>
            <c:spPr>
              <a:solidFill>
                <a:srgbClr val="ECEFF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69A7-4462-B364-29DAE9A7BF4F}"/>
              </c:ext>
            </c:extLst>
          </c:dPt>
          <c:dLbls>
            <c:dLbl>
              <c:idx val="0"/>
              <c:layout>
                <c:manualLayout>
                  <c:x val="-6.2046912774168753E-2"/>
                  <c:y val="0.1214112329096117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9A7-4462-B364-29DAE9A7BF4F}"/>
                </c:ext>
              </c:extLst>
            </c:dLbl>
            <c:dLbl>
              <c:idx val="1"/>
              <c:layout>
                <c:manualLayout>
                  <c:x val="-0.14463513178072665"/>
                  <c:y val="4.345590379633918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9A7-4462-B364-29DAE9A7BF4F}"/>
                </c:ext>
              </c:extLst>
            </c:dLbl>
            <c:dLbl>
              <c:idx val="2"/>
              <c:layout>
                <c:manualLayout>
                  <c:x val="0.18505652870131534"/>
                  <c:y val="-7.166469387405005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9A7-4462-B364-29DAE9A7BF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Kaspersky Sans Display" panose="020B00030200000200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Слышали и применяют</c:v>
                </c:pt>
                <c:pt idx="1">
                  <c:v>Слышали</c:v>
                </c:pt>
                <c:pt idx="2">
                  <c:v>Не слышали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25</c:v>
                </c:pt>
                <c:pt idx="2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69A7-4462-B364-29DAE9A7B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651256210387682"/>
          <c:y val="0.21741182474739676"/>
          <c:w val="0.22301044515056626"/>
          <c:h val="0.325473470227986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1D1D1B"/>
              </a:solidFill>
              <a:latin typeface="Kaspersky Sans Display Light" panose="020B00030200000200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0.30746</cdr:x>
      <cdr:y>0.42353</cdr:y>
    </cdr:from>
    <cdr:to>
      <cdr:x>0.41996</cdr:x>
      <cdr:y>0.46835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B694C6C2-70E9-44FC-9CF9-C05CE67EE547}"/>
            </a:ext>
          </a:extLst>
        </cdr:cNvPr>
        <cdr:cNvSpPr txBox="1"/>
      </cdr:nvSpPr>
      <cdr:spPr>
        <a:xfrm xmlns:a="http://schemas.openxmlformats.org/drawingml/2006/main">
          <a:off x="1568232" y="1481326"/>
          <a:ext cx="573822" cy="1567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 anchor="ctr"/>
        <a:lstStyle xmlns:a="http://schemas.openxmlformats.org/drawingml/2006/main"/>
        <a:p xmlns:a="http://schemas.openxmlformats.org/drawingml/2006/main">
          <a:pPr algn="ctr"/>
          <a:endParaRPr lang="ru-RU" sz="16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0.30746</cdr:x>
      <cdr:y>0.42353</cdr:y>
    </cdr:from>
    <cdr:to>
      <cdr:x>0.41996</cdr:x>
      <cdr:y>0.46835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B694C6C2-70E9-44FC-9CF9-C05CE67EE547}"/>
            </a:ext>
          </a:extLst>
        </cdr:cNvPr>
        <cdr:cNvSpPr txBox="1"/>
      </cdr:nvSpPr>
      <cdr:spPr>
        <a:xfrm xmlns:a="http://schemas.openxmlformats.org/drawingml/2006/main">
          <a:off x="1568232" y="1481326"/>
          <a:ext cx="573822" cy="1567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 anchor="ctr"/>
        <a:lstStyle xmlns:a="http://schemas.openxmlformats.org/drawingml/2006/main"/>
        <a:p xmlns:a="http://schemas.openxmlformats.org/drawingml/2006/main">
          <a:pPr algn="ctr"/>
          <a:endParaRPr lang="ru-RU" sz="16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E7B09-89E1-47A0-8DD8-45F5AD9B5C3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81B11-FBFF-457E-B742-A7D74DD4A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61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66AE-D7E2-625A-EBD8-05ADF2E9E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9A02E-B130-79A1-EB20-52568DE60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8F907-32B3-8A84-A876-1F858186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9F810-6BEC-638B-3C02-139BE2B9C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D0127-9768-BEC4-7DAF-A08995BF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9F7AF-444C-EE3D-191D-B6C387F2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08595-66FE-0FC0-28A1-668045AA8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EC8E2-84D3-6506-4960-CA627F130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88716-6313-0591-BD03-D1BBE88E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45506-37B9-7441-E81F-AE9F2A3A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0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EDC668-3183-034F-ACF8-EC18F2CA1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C00DA-8034-888A-7133-AEC8B94CC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1CA0-EDCF-18DF-3498-5B970A4E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A991A-037C-2EB8-C7F6-119431F1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D8C45-0A00-01FC-C90E-63B3681F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2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43339" y="1049828"/>
            <a:ext cx="7838661" cy="24002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333" b="1" i="0">
                <a:solidFill>
                  <a:srgbClr val="000000"/>
                </a:solidFill>
                <a:latin typeface="Kaspersky Sans Display Semibold" panose="020B00030200000200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How-to Deck</a:t>
            </a:r>
            <a:endParaRPr lang="ru-RU" dirty="0"/>
          </a:p>
        </p:txBody>
      </p:sp>
      <p:pic>
        <p:nvPicPr>
          <p:cNvPr id="9" name="Рисунок 8" descr="Kaspersky logo black.png_645E5772.png">
            <a:extLst>
              <a:ext uri="{FF2B5EF4-FFF2-40B4-BE49-F238E27FC236}">
                <a16:creationId xmlns:a16="http://schemas.microsoft.com/office/drawing/2014/main" id="{20E0C0FE-FEC0-495E-BC7A-20DBC4A0AF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8" y="5920877"/>
            <a:ext cx="2488628" cy="937124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5787D4D6-3870-E146-BB05-FB6F6BF71C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1345" y="308654"/>
            <a:ext cx="3024404" cy="46442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867" b="0" i="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Event name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842256-54E1-92B4-8AF7-36E437D6AB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72875" y="4389107"/>
            <a:ext cx="3599723" cy="18448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Speaker person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7539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subtitle+image+speaker inf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062240C-E341-443E-93A5-4F63D7A6F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2198" y="4101075"/>
            <a:ext cx="3023279" cy="22082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>
                <a:latin typeface="+mn-lt"/>
              </a:defRPr>
            </a:lvl1pPr>
            <a:lvl2pPr marL="0" indent="0">
              <a:buNone/>
              <a:defRPr sz="2000">
                <a:latin typeface="Kaspersky Sans Display" panose="020B0003020000020004" pitchFamily="34" charset="0"/>
              </a:defRPr>
            </a:lvl2pPr>
          </a:lstStyle>
          <a:p>
            <a:pPr lvl="0"/>
            <a:r>
              <a:rPr lang="en-US" dirty="0"/>
              <a:t>Speaker person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en-US" dirty="0"/>
              <a:t>Speaker title</a:t>
            </a:r>
          </a:p>
          <a:p>
            <a:pPr lvl="1"/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socialmediahandle</a:t>
            </a:r>
            <a:endParaRPr lang="ru-RU" dirty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5904655" cy="19682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1867"/>
            </a:lvl5pPr>
          </a:lstStyle>
          <a:p>
            <a:r>
              <a:rPr lang="en-US" dirty="0"/>
              <a:t>Talk Title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1151468" y="4101076"/>
            <a:ext cx="5904640" cy="22082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None/>
              <a:defRPr sz="18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1867"/>
            </a:lvl5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8015667" y="1508786"/>
            <a:ext cx="1919816" cy="1920213"/>
          </a:xfrm>
          <a:prstGeom prst="rect">
            <a:avLst/>
          </a:prstGeom>
        </p:spPr>
        <p:txBody>
          <a:bodyPr/>
          <a:lstStyle>
            <a:lvl1pPr algn="ctr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24B81-98E0-4AC3-AA79-05A9E7195951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321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3 icons boxes+3 texts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1151451" y="2900941"/>
            <a:ext cx="3024336" cy="15841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867" b="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Icons</a:t>
            </a:r>
            <a:endParaRPr lang="ru-RU" dirty="0"/>
          </a:p>
          <a:p>
            <a:pPr lvl="4"/>
            <a:r>
              <a:rPr lang="en-US" sz="1867" dirty="0"/>
              <a:t>Browse through our PPT Toolkit to look for the one you need.</a:t>
            </a:r>
            <a:endParaRPr lang="ru-RU" sz="1867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8CF024-F58E-477E-A99B-B94DCBCE564E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352FA027-CBA9-4EE1-AEEF-DA2ECEC25B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91727" y="2900941"/>
            <a:ext cx="3024336" cy="15841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867" b="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Copy/Paste</a:t>
            </a:r>
            <a:endParaRPr lang="ru-RU" dirty="0"/>
          </a:p>
          <a:p>
            <a:pPr lvl="4"/>
            <a:r>
              <a:rPr lang="en-US" sz="1867" dirty="0"/>
              <a:t>You can copy and paste icons between PowerPoint files.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B6229EBE-BFE2-488A-B830-D0D28675D9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32003" y="2900941"/>
            <a:ext cx="3024336" cy="15841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867" b="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Updates</a:t>
            </a:r>
            <a:endParaRPr lang="ru-RU" dirty="0"/>
          </a:p>
          <a:p>
            <a:pPr lvl="4"/>
            <a:r>
              <a:rPr lang="en-US" sz="1867" dirty="0"/>
              <a:t>We’ll keep you posted about updates to our custom icon set.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1BDFF9C8-18D2-F642-81ED-B48D42D5032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74313" y="2036845"/>
            <a:ext cx="769976" cy="679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89BBF703-EF88-234C-A415-46B0D4F6FA7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117135" y="2036845"/>
            <a:ext cx="769976" cy="679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2807807-A630-8B4C-9E7A-03B00CE3A38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959957" y="2036845"/>
            <a:ext cx="769976" cy="679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CD42372F-3464-FC44-04BF-C2BE726C14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345" y="308653"/>
            <a:ext cx="11712521" cy="42931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3 icons with 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9273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+text block+3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3984441" cy="216023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4667" b="1"/>
            </a:lvl2pPr>
            <a:lvl3pPr marL="0" indent="0">
              <a:spcBef>
                <a:spcPts val="0"/>
              </a:spcBef>
              <a:buNone/>
              <a:defRPr sz="4667"/>
            </a:lvl3pPr>
            <a:lvl4pPr marL="0" indent="0">
              <a:spcBef>
                <a:spcPts val="0"/>
              </a:spcBef>
              <a:buNone/>
              <a:defRPr sz="4667" b="1"/>
            </a:lvl4pPr>
            <a:lvl5pPr marL="0" indent="0">
              <a:spcBef>
                <a:spcPts val="0"/>
              </a:spcBef>
              <a:buNone/>
              <a:defRPr sz="4667"/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3 talking points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1151469" y="3294896"/>
            <a:ext cx="3984425" cy="22082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400" b="0"/>
            </a:lvl2pPr>
            <a:lvl3pPr marL="0" indent="0">
              <a:spcBef>
                <a:spcPts val="0"/>
              </a:spcBef>
              <a:buNone/>
              <a:defRPr sz="2400" b="1"/>
            </a:lvl3pPr>
            <a:lvl4pPr marL="0" indent="0">
              <a:spcBef>
                <a:spcPts val="0"/>
              </a:spcBef>
              <a:buNone/>
              <a:defRPr sz="2400" b="0"/>
            </a:lvl4pPr>
            <a:lvl5pPr marL="0" indent="0">
              <a:spcBef>
                <a:spcPts val="0"/>
              </a:spcBef>
              <a:buNone/>
              <a:defRPr sz="2400"/>
            </a:lvl5pPr>
          </a:lstStyle>
          <a:p>
            <a:pPr lvl="0"/>
            <a:r>
              <a:rPr lang="en-US" dirty="0"/>
              <a:t>Sub-Headlines Page-Title/Captions/Text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F69AD-879C-47DE-824E-20BCCAEB2385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A5E0E4-D5B5-47F1-A96A-D27FEA2619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12091" y="5061181"/>
            <a:ext cx="3983567" cy="153617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Be smart</a:t>
            </a:r>
            <a:br>
              <a:rPr lang="en-US" dirty="0"/>
            </a:br>
            <a:r>
              <a:rPr lang="en-US" b="0" dirty="0"/>
              <a:t>Practice summing up your points.</a:t>
            </a:r>
            <a:endParaRPr lang="x-none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8EB597DF-B612-40EA-A124-4D70B2CA99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12091" y="3141133"/>
            <a:ext cx="3983567" cy="1584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/>
              <a:defRPr sz="20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Less is more</a:t>
            </a:r>
            <a:br>
              <a:rPr lang="en-US" dirty="0"/>
            </a:br>
            <a:r>
              <a:rPr lang="en-US" dirty="0"/>
              <a:t>Keep your texts short and focus on presenting.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68F929C4-60D8-401D-B382-ABA94CBBEB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/>
              <a:defRPr sz="20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Save time</a:t>
            </a:r>
            <a:br>
              <a:rPr lang="en-US" dirty="0"/>
            </a:br>
            <a:r>
              <a:rPr lang="en-US" dirty="0"/>
              <a:t>Use these layouts to save time for rehearsal.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186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block+4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3984441" cy="19682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4667" b="1"/>
            </a:lvl2pPr>
            <a:lvl3pPr marL="0" indent="0">
              <a:spcBef>
                <a:spcPts val="0"/>
              </a:spcBef>
              <a:buNone/>
              <a:defRPr sz="4667"/>
            </a:lvl3pPr>
            <a:lvl4pPr marL="0" indent="0">
              <a:spcBef>
                <a:spcPts val="0"/>
              </a:spcBef>
              <a:buNone/>
              <a:defRPr sz="4667" b="1"/>
            </a:lvl4pPr>
            <a:lvl5pPr marL="0" indent="0">
              <a:spcBef>
                <a:spcPts val="0"/>
              </a:spcBef>
              <a:buNone/>
              <a:defRPr sz="4667"/>
            </a:lvl5pPr>
          </a:lstStyle>
          <a:p>
            <a:r>
              <a:rPr lang="ru-RU" dirty="0"/>
              <a:t>4</a:t>
            </a:r>
            <a:r>
              <a:rPr lang="en-US" dirty="0"/>
              <a:t> talking 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BA777-D408-4459-A7F6-3603D71F3C90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2605AE-A45E-4504-8B0C-02452502C8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2067" y="3141707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Focus</a:t>
            </a:r>
            <a:br>
              <a:rPr lang="en-US" dirty="0"/>
            </a:br>
            <a:r>
              <a:rPr lang="en-US" dirty="0"/>
              <a:t>3 points are optimal to keep audience focused.</a:t>
            </a:r>
            <a:endParaRPr lang="ru-RU" dirty="0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160FF622-0EC1-42C9-92DF-D38C8A8CA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52067" y="5058685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Stress</a:t>
            </a:r>
            <a:br>
              <a:rPr lang="en-US" dirty="0"/>
            </a:br>
            <a:r>
              <a:rPr lang="en-US" dirty="0"/>
              <a:t>Be confident, and flaws will</a:t>
            </a:r>
            <a:br>
              <a:rPr lang="en-US" dirty="0"/>
            </a:br>
            <a:r>
              <a:rPr lang="en-US" dirty="0"/>
              <a:t>be overlooked.</a:t>
            </a:r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7A420F3F-A7E6-4D3C-9BDD-68D1F9DCE5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1451" y="5058685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Rehearsal</a:t>
            </a:r>
            <a:br>
              <a:rPr lang="en-US" dirty="0"/>
            </a:br>
            <a:r>
              <a:rPr lang="en-US" dirty="0"/>
              <a:t>Record your voiceover and rehearse it.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1624BA17-FEF1-467A-BBF7-8CCE2BE8D6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1453" y="3141707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Sub-heads</a:t>
            </a:r>
            <a:br>
              <a:rPr lang="en-US" dirty="0"/>
            </a:br>
            <a:r>
              <a:rPr lang="en-US" dirty="0"/>
              <a:t>Sub-heads type size is optimized at 45 pt.</a:t>
            </a:r>
          </a:p>
        </p:txBody>
      </p:sp>
    </p:spTree>
    <p:extLst>
      <p:ext uri="{BB962C8B-B14F-4D97-AF65-F5344CB8AC3E}">
        <p14:creationId xmlns:p14="http://schemas.microsoft.com/office/powerpoint/2010/main" val="3628364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+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1152232" y="5685251"/>
            <a:ext cx="10704409" cy="72054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Author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7824868" cy="38404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1867"/>
            </a:lvl5pPr>
          </a:lstStyle>
          <a:p>
            <a:r>
              <a:rPr lang="en-US" dirty="0"/>
              <a:t>This is a quote slide.</a:t>
            </a:r>
            <a:br>
              <a:rPr lang="ru-RU" dirty="0"/>
            </a:br>
            <a:r>
              <a:rPr lang="en-US" dirty="0"/>
              <a:t>Brevity is the soul of wit.</a:t>
            </a:r>
          </a:p>
        </p:txBody>
      </p:sp>
      <p:pic>
        <p:nvPicPr>
          <p:cNvPr id="8" name="Рисунок 7" descr="quote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61" y="1505817"/>
            <a:ext cx="576063" cy="454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275A2-A77A-4D4C-A6EF-A849A113332C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70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43339" y="452669"/>
            <a:ext cx="8832981" cy="24002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333" b="0" i="0">
                <a:solidFill>
                  <a:srgbClr val="000000"/>
                </a:solidFill>
                <a:latin typeface="Kaspersky Sans Display Semibold" panose="020B00030200000200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name</a:t>
            </a:r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B2C78760-8541-46FF-8F29-E0080A751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1344" y="5061182"/>
            <a:ext cx="4944549" cy="134414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Ready-to-use layouts to save your time while preparing your presentation.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69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CA7A3-7062-3ED2-3ABE-463B6701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D8660-4570-B578-6752-5199D723C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9853D-F9DB-A093-A3D5-328DE7BAF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80F35-41DD-9796-9F81-9B3329DE5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46D9A-B215-49FD-E15C-D1347F39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47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6ADC-CD7E-C1B7-97CC-FA082D691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F9AD7-A4C5-4F1A-69CC-7CD958BC9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77F1A-1067-D86E-8BC2-AC520AC2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F20BF-D0E8-7125-056A-EB8DCA35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8ADEB-A6A6-ADFD-CC86-BEB7372A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3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BF85-5F99-31AC-F9F8-407E160A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4634-6AC6-20FD-D806-047BF48AD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91C73-058F-DCDF-3F4F-4B4C0008C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50FA8-159B-B2F7-90F7-B3F7FC57D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8C98B-5BFA-E529-4051-E4CC6772A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5A77B-58EF-11E5-C538-C74A4C13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9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06EF-4CF1-1A33-8927-E5EA86B0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278AC-3602-FFF5-BD11-89F64CC21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81F27-E3F4-FF3B-6468-C08342057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1DDEC-E040-3F8F-0B54-9E448C170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CCF0EE-10C6-E3F4-E698-90204E0DA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2E52A0-3046-B548-58AD-9A215DB9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A9379-02A0-1626-7648-B8FD27AA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C99D6-E065-CD31-57AC-FAC8168B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8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FE2B-F115-3A18-79C5-1C726B66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8325B-8765-5961-2B67-8BE48AF2B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C7924-0926-5654-909A-0CFD451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5A623-33C1-F945-0AEC-750129C8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4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001EC9-3FCA-99B9-737B-7CDA08B34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831B58-600F-0029-C403-7C244C89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9DFF4-421E-5AC0-254F-1D0A7F3EF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0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4B00-F73F-71F7-32C1-C348B0E6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106BD-61ED-557E-EE74-86F1925AB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B482D-6147-04D3-A8CC-A31AA1444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CDB80-BE18-E7C9-F106-009D533C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5D06F-2573-DAA6-2F8B-F51345803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34CC5-1900-A7AA-8177-7C30CB384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1A4E-C82E-0A01-5CC2-D0FEE803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FF02FE-4B71-9BB2-9DC3-9FF033167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9E450-0059-5551-E224-6B146F942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C6EB0-E962-A4F8-8EFF-093C089A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DBFD4-C065-38F4-1308-E64FC50EE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575D8-3A28-386A-C78C-F1DAA2BB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7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653528-1516-7D46-F4C1-B0C44378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3F7FA-4458-6347-D117-C67924A97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FB7D9-9138-2D64-1CB4-9C6C94BCF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6E0B17-E7E9-43B2-A463-EA7CE6FF79FF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2E3B1-8222-7868-D309-7CA97A83A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B83CF-CCCC-2A37-9A96-15A211924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4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5" r:id="rId14"/>
    <p:sldLayoutId id="2147483666" r:id="rId15"/>
    <p:sldLayoutId id="2147483667" r:id="rId16"/>
    <p:sldLayoutId id="2147483668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unity_Texture_B2C_Medium_PPT_6">
            <a:hlinkClick r:id="" action="ppaction://media"/>
            <a:extLst>
              <a:ext uri="{FF2B5EF4-FFF2-40B4-BE49-F238E27FC236}">
                <a16:creationId xmlns:a16="http://schemas.microsoft.com/office/drawing/2014/main" id="{504CE9B0-DA57-3A32-A2DF-37655A27E5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7" y="4233"/>
            <a:ext cx="12192000" cy="6858000"/>
          </a:xfrm>
          <a:prstGeom prst="rect">
            <a:avLst/>
          </a:prstGeom>
        </p:spPr>
      </p:pic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dirty="0" err="1"/>
              <a:t>Аппрувал</a:t>
            </a:r>
            <a:r>
              <a:rPr lang="ru-RU" b="0" dirty="0"/>
              <a:t>-тестирование в </a:t>
            </a:r>
            <a:r>
              <a:rPr lang="en-US" b="0" dirty="0"/>
              <a:t>.NET</a:t>
            </a:r>
            <a:endParaRPr lang="ru-RU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AB7EB9-42F7-DB41-9662-10DB353F15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0" dirty="0"/>
              <a:t>Event name</a:t>
            </a:r>
            <a:endParaRPr lang="en-RU" b="0" dirty="0"/>
          </a:p>
          <a:p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EC6F0-6CF1-644E-A0E9-BCACFC6356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Константин Финагин</a:t>
            </a:r>
            <a:endParaRPr lang="en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D87DC73-0562-EA79-4F00-C4D8CB508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90" y="0"/>
            <a:ext cx="7498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82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Часть 1. Рост сложности секции </a:t>
            </a:r>
            <a:r>
              <a:rPr lang="en-US" dirty="0"/>
              <a:t>Assert</a:t>
            </a:r>
            <a:endParaRPr lang="ru-RU" dirty="0">
              <a:latin typeface="Kaspersky Sans Display Semibold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08A842-74F4-49F9-BE63-E23C1182CE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 ней мы знакомимся с необходимостью использования </a:t>
            </a:r>
            <a:r>
              <a:rPr lang="en-US" dirty="0"/>
              <a:t>Approvals</a:t>
            </a:r>
            <a:endParaRPr lang="x-none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4B2EC950-E68F-4A81-8841-1817E535DE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Сценарий 1.</a:t>
            </a:r>
          </a:p>
          <a:p>
            <a:r>
              <a:rPr lang="ru-RU" dirty="0"/>
              <a:t>Много </a:t>
            </a:r>
            <a:r>
              <a:rPr lang="ru-RU" dirty="0" err="1"/>
              <a:t>ассертов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B71E92E-7FC7-3B46-B186-35F1AC2CAFB0}"/>
              </a:ext>
            </a:extLst>
          </p:cNvPr>
          <p:cNvSpPr txBox="1">
            <a:spLocks/>
          </p:cNvSpPr>
          <p:nvPr/>
        </p:nvSpPr>
        <p:spPr>
          <a:xfrm>
            <a:off x="6912091" y="3525175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Секция </a:t>
            </a:r>
            <a:r>
              <a:rPr lang="en-US" sz="2000" b="1" dirty="0">
                <a:latin typeface="+mn-lt"/>
              </a:rPr>
              <a:t>Assert </a:t>
            </a:r>
            <a:r>
              <a:rPr lang="ru-RU" sz="2000" b="1" dirty="0">
                <a:latin typeface="+mn-lt"/>
              </a:rPr>
              <a:t>растет 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С ростом количества полей объекта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B4D3660-A84B-4148-953C-B9EE187A6F4A}"/>
              </a:ext>
            </a:extLst>
          </p:cNvPr>
          <p:cNvSpPr txBox="1">
            <a:spLocks/>
          </p:cNvSpPr>
          <p:nvPr/>
        </p:nvSpPr>
        <p:spPr>
          <a:xfrm>
            <a:off x="6912091" y="1604797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Метод возвращает сложный объект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Много полей, иерархия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6DF60-4C6E-0654-46D3-89FE8D483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236D7C-DCD6-2065-CF2D-4C7345EB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604020202020204" charset="0"/>
              </a:rPr>
              <a:t>Рост количества </a:t>
            </a:r>
            <a:r>
              <a:rPr lang="ru-RU" sz="2000" dirty="0" err="1">
                <a:latin typeface="Kaspersky Sans Display" panose="020B0604020202020204" charset="0"/>
              </a:rPr>
              <a:t>ассертов</a:t>
            </a:r>
            <a:endParaRPr lang="en-US" sz="2000" dirty="0">
              <a:latin typeface="Kaspersky Sans Display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7F6E0F-4AEF-565F-7ADE-E0E413291C54}"/>
              </a:ext>
            </a:extLst>
          </p:cNvPr>
          <p:cNvSpPr txBox="1"/>
          <p:nvPr/>
        </p:nvSpPr>
        <p:spPr>
          <a:xfrm>
            <a:off x="2273300" y="1493758"/>
            <a:ext cx="6794500" cy="386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[Fact]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Test()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Arrange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dataReceivedByMock1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Data1();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_service1Mock.When(...).Do(_ =&gt; dataReceivedByMock1 = ...);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_service2Mock.When(...).Return();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Act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testedService.DoSomething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Assert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Assert.Equal(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"ExpectedValue1"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outputData.Field1);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Assert.Equal(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"ExpectedValue2"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outputData.Field2);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Assert.Equal(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"ExpectedValue51"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outputData.Field5.Child1);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Assert.Equal(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"ExpectedValue52"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outputData.Field6.Child2);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Assert.Equal(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"DataReceivedByMock1"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dataReceivedByMock1.Field1);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Assert.Equal(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"DataReceivedByMock2"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dataReceivedByMock1.Field2);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1816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604020202020204" charset="0"/>
              </a:rPr>
              <a:t>Реальный пример – иерархии позиций и финансовых транзакций</a:t>
            </a:r>
            <a:endParaRPr lang="en-US" sz="2000" dirty="0">
              <a:latin typeface="Kaspersky Sans Display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273300" y="1493758"/>
            <a:ext cx="79248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BasePositionGetResponse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CurrencyCode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Funded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Unfunded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Committed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CashOnCash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FundedPIK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//...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ExtendedPositionGetResponse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BasePositionGetResponse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DimensionName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List&lt;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ExtendedPositionGetResponse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ChildPositionsResponses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Dictionary&lt;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BasePositionGetResponse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UnitrancheClassPositions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//...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positionService.GetPositionsAsync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(request);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один вызов! нужен тест</a:t>
            </a:r>
            <a:endParaRPr lang="ru-RU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200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Рост сложности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Проверка логирования и других сайд-эффектов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en-US" dirty="0">
                <a:latin typeface="Kaspersky Sans Display" panose="020B0003020000020004" pitchFamily="34" charset="0"/>
              </a:rPr>
              <a:t>Mocks, </a:t>
            </a:r>
            <a:r>
              <a:rPr lang="en-US" dirty="0" err="1">
                <a:latin typeface="Kaspersky Sans Display" panose="020B0003020000020004" pitchFamily="34" charset="0"/>
              </a:rPr>
              <a:t>ILogger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Тест может не отражать реальное поведение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Несмотря на 100% покрытие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Изменение логики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Добавление полей и пропуск </a:t>
            </a:r>
            <a:r>
              <a:rPr lang="ru-RU" dirty="0" err="1">
                <a:latin typeface="Kaspersky Sans Display" panose="020B0003020000020004" pitchFamily="34" charset="0"/>
              </a:rPr>
              <a:t>ассертов</a:t>
            </a:r>
            <a:endParaRPr lang="ru-RU" dirty="0">
              <a:latin typeface="Kaspersky Sans Display" panose="020B0003020000020004" pitchFamily="34" charset="0"/>
            </a:endParaRP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Много </a:t>
            </a:r>
            <a:r>
              <a:rPr lang="ru-RU" b="1" dirty="0" err="1"/>
              <a:t>ассертов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Рост количества строк кода, из-за чего трудно воспринять тест целиком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558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3984441" cy="2572988"/>
          </a:xfrm>
        </p:spPr>
        <p:txBody>
          <a:bodyPr>
            <a:normAutofit fontScale="92500"/>
          </a:bodyPr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Как проверить все данные без «ада» </a:t>
            </a:r>
            <a:r>
              <a:rPr lang="ru-RU" b="0" dirty="0" err="1">
                <a:latin typeface="Kaspersky Sans Display" panose="020B0003020000020004" pitchFamily="34" charset="0"/>
              </a:rPr>
              <a:t>ассертов</a:t>
            </a:r>
            <a:r>
              <a:rPr lang="ru-RU" b="0" dirty="0">
                <a:latin typeface="Kaspersky Sans Display" panose="020B0003020000020004" pitchFamily="34" charset="0"/>
              </a:rPr>
              <a:t>?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88" y="275413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Поймаем только первое расхождение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Остальные ошибки придется ловить следующими запусками</a:t>
            </a:r>
            <a:endParaRPr lang="en-US" sz="2000" dirty="0">
              <a:latin typeface="Kaspersky Sans Display" panose="020B0003020000020004" pitchFamily="34" charset="0"/>
            </a:endParaRPr>
          </a:p>
          <a:p>
            <a:endParaRPr lang="x-none" sz="2000" dirty="0">
              <a:latin typeface="Kaspersky Sans Display" panose="020B0003020000020004" pitchFamily="3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 err="1">
                <a:latin typeface="+mn-lt"/>
              </a:rPr>
              <a:t>Сериализовать</a:t>
            </a:r>
            <a:r>
              <a:rPr lang="ru-RU" sz="2000" b="1" dirty="0">
                <a:latin typeface="+mn-lt"/>
              </a:rPr>
              <a:t> в строку?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Да, но…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89" y="4869158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Должны иметь ожидаемый результат, эталон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И заранее создать его вручную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Аппрувал-тестирование в </a:t>
            </a:r>
            <a:r>
              <a:rPr lang="en-US" dirty="0"/>
              <a:t>.NET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4">
              <a:buSzPct val="108000"/>
            </a:pPr>
            <a:r>
              <a:rPr lang="ru-RU" dirty="0">
                <a:latin typeface="Kaspersky Sans Display" panose="020B0003020000020004" pitchFamily="34" charset="0"/>
              </a:rPr>
              <a:t>Или как подружить тесты, таблицы и </a:t>
            </a:r>
            <a:r>
              <a:rPr lang="en-US" dirty="0">
                <a:latin typeface="Kaspersky Sans Display" panose="020B0003020000020004" pitchFamily="34" charset="0"/>
              </a:rPr>
              <a:t>DIFF</a:t>
            </a:r>
            <a:endParaRPr lang="ru-RU" dirty="0">
              <a:latin typeface="Kaspersky Sans Display" panose="020B0003020000020004" pitchFamily="34" charset="0"/>
            </a:endParaRPr>
          </a:p>
        </p:txBody>
      </p:sp>
      <p:pic>
        <p:nvPicPr>
          <p:cNvPr id="5" name="Picture Placeholder 4" descr="A person standing on a boat in front of water&#10;&#10;AI-generated content may be incorrect.">
            <a:extLst>
              <a:ext uri="{FF2B5EF4-FFF2-40B4-BE49-F238E27FC236}">
                <a16:creationId xmlns:a16="http://schemas.microsoft.com/office/drawing/2014/main" id="{3ADAF352-D95B-8807-6ED7-F1CE6065619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0" b="10110"/>
          <a:stretch>
            <a:fillRect/>
          </a:stretch>
        </p:blipFill>
        <p:spPr>
          <a:xfrm>
            <a:off x="7837866" y="1268762"/>
            <a:ext cx="2470877" cy="2471388"/>
          </a:xfrm>
          <a:effectLst>
            <a:softEdge rad="101600"/>
          </a:effectLst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69AC4C59-0362-4147-8A63-C5B8EF2E75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02500" y="4101075"/>
            <a:ext cx="3917950" cy="2208245"/>
          </a:xfrm>
        </p:spPr>
        <p:txBody>
          <a:bodyPr/>
          <a:lstStyle/>
          <a:p>
            <a:pPr lvl="0"/>
            <a:r>
              <a:rPr lang="ru-RU" b="0" dirty="0"/>
              <a:t>Константин Финагин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Ст. разработчик в </a:t>
            </a:r>
            <a:r>
              <a:rPr lang="en-US" dirty="0"/>
              <a:t>Kaspersky</a:t>
            </a:r>
          </a:p>
          <a:p>
            <a:pPr lvl="1"/>
            <a:br>
              <a:rPr lang="en-US" dirty="0"/>
            </a:br>
            <a:r>
              <a:rPr lang="en-US" dirty="0"/>
              <a:t>konstantin.finagin@gmail.com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EBC667E4-6F3C-4064-A43A-8441E2643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br>
              <a:rPr lang="en-US" dirty="0"/>
            </a:br>
            <a:r>
              <a:rPr lang="ru-RU" dirty="0"/>
              <a:t>Юнит-тесты и рост их сложности</a:t>
            </a:r>
            <a:endParaRPr lang="en-US" dirty="0"/>
          </a:p>
          <a:p>
            <a:pPr>
              <a:buNone/>
            </a:pPr>
            <a:r>
              <a:rPr lang="ru-RU" sz="1867" b="0" dirty="0">
                <a:latin typeface="Kaspersky Sans Display" panose="020B0003020000020004" pitchFamily="34" charset="0"/>
              </a:rPr>
              <a:t>Как растет сложность тестов</a:t>
            </a:r>
            <a:r>
              <a:rPr lang="en-US" sz="1867" b="0" dirty="0">
                <a:latin typeface="Kaspersky Sans Display" panose="020B0003020000020004" pitchFamily="34" charset="0"/>
              </a:rPr>
              <a:t> </a:t>
            </a:r>
            <a:r>
              <a:rPr lang="ru-RU" sz="1867" b="0" dirty="0">
                <a:latin typeface="Kaspersky Sans Display" panose="020B0003020000020004" pitchFamily="34" charset="0"/>
              </a:rPr>
              <a:t>и что с этим можно сделать</a:t>
            </a:r>
            <a:endParaRPr lang="x-none" sz="1867" b="0" dirty="0">
              <a:latin typeface="Kaspersky Sans Display" panose="020B0003020000020004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2F0F323A-BD0F-4511-AA5A-851EC9A96DC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br>
              <a:rPr lang="en-US" dirty="0"/>
            </a:br>
            <a:r>
              <a:rPr lang="ru-RU" dirty="0"/>
              <a:t>Аппрувал-тесты</a:t>
            </a:r>
            <a:endParaRPr lang="en-US" dirty="0"/>
          </a:p>
          <a:p>
            <a:pPr>
              <a:buNone/>
            </a:pPr>
            <a:r>
              <a:rPr lang="ru-RU" sz="1867" b="0" dirty="0">
                <a:latin typeface="Kaspersky Sans Display" panose="020B0003020000020004" pitchFamily="34" charset="0"/>
              </a:rPr>
              <a:t>Как один из способов ускорить и упростить тестирование</a:t>
            </a:r>
            <a:endParaRPr lang="x-none" sz="1867" b="0" dirty="0">
              <a:latin typeface="Kaspersky Sans Display" panose="020B0003020000020004" pitchFamily="34" charset="0"/>
            </a:endParaRP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5D513B7C-1A35-4D9F-AD9B-24870AE9B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br>
              <a:rPr lang="en-US" dirty="0"/>
            </a:br>
            <a:r>
              <a:rPr lang="ru-RU" dirty="0"/>
              <a:t>Таблицы</a:t>
            </a:r>
            <a:endParaRPr lang="en-US" dirty="0"/>
          </a:p>
          <a:p>
            <a:pPr>
              <a:buNone/>
            </a:pPr>
            <a:r>
              <a:rPr lang="ru-RU" sz="1867" b="0" dirty="0">
                <a:latin typeface="Kaspersky Sans Display" panose="020B0003020000020004" pitchFamily="34" charset="0"/>
              </a:rPr>
              <a:t>И чем они могут помочь при использовании аппрувал-тестирования</a:t>
            </a:r>
            <a:endParaRPr lang="en-US" sz="1867" b="0" dirty="0">
              <a:latin typeface="Kaspersky Sans Display" panose="020B0003020000020004" pitchFamily="3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80FA1B-A7E7-9743-B6EB-586F41F85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О чем пойдет речь?</a:t>
            </a:r>
            <a:endParaRPr lang="x-none" dirty="0"/>
          </a:p>
        </p:txBody>
      </p:sp>
      <p:pic>
        <p:nvPicPr>
          <p:cNvPr id="18" name="Picture Placeholder 17" descr="Table with solid fill">
            <a:extLst>
              <a:ext uri="{FF2B5EF4-FFF2-40B4-BE49-F238E27FC236}">
                <a16:creationId xmlns:a16="http://schemas.microsoft.com/office/drawing/2014/main" id="{6BDFD070-B5BE-CB39-B887-8DBDC9D1C25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876" b="5876"/>
          <a:stretch>
            <a:fillRect/>
          </a:stretch>
        </p:blipFill>
        <p:spPr/>
      </p:pic>
      <p:pic>
        <p:nvPicPr>
          <p:cNvPr id="23" name="Picture Placeholder 22" descr="Thumbs up sign with solid fill">
            <a:extLst>
              <a:ext uri="{FF2B5EF4-FFF2-40B4-BE49-F238E27FC236}">
                <a16:creationId xmlns:a16="http://schemas.microsoft.com/office/drawing/2014/main" id="{56B3F54D-481D-EC82-27E4-4F5382317C91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876" b="5876"/>
          <a:stretch>
            <a:fillRect/>
          </a:stretch>
        </p:blipFill>
        <p:spPr/>
      </p:pic>
      <p:pic>
        <p:nvPicPr>
          <p:cNvPr id="34" name="Picture Placeholder 33" descr="Exponential Graph with solid fill">
            <a:extLst>
              <a:ext uri="{FF2B5EF4-FFF2-40B4-BE49-F238E27FC236}">
                <a16:creationId xmlns:a16="http://schemas.microsoft.com/office/drawing/2014/main" id="{750F8ED8-D90E-9F70-6FF3-FEAD19B5B2B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876" b="5876"/>
          <a:stretch>
            <a:fillRect/>
          </a:stretch>
        </p:blipFill>
        <p:spPr/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2FAE1AF-B36A-375C-D563-5715EA67F4AA}"/>
              </a:ext>
            </a:extLst>
          </p:cNvPr>
          <p:cNvSpPr txBox="1"/>
          <p:nvPr/>
        </p:nvSpPr>
        <p:spPr>
          <a:xfrm>
            <a:off x="4013538" y="5810250"/>
            <a:ext cx="416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spersky Sans Display" panose="020B0604020202020204" charset="0"/>
              </a:rPr>
              <a:t>+</a:t>
            </a:r>
            <a:r>
              <a:rPr lang="ru-RU" dirty="0">
                <a:latin typeface="Kaspersky Sans Display" panose="020B0604020202020204" charset="0"/>
              </a:rPr>
              <a:t> бонус</a:t>
            </a:r>
            <a:r>
              <a:rPr lang="en-US" dirty="0">
                <a:latin typeface="Kaspersky Sans Display" panose="020B0604020202020204" charset="0"/>
              </a:rPr>
              <a:t>: </a:t>
            </a:r>
            <a:r>
              <a:rPr lang="ru-RU" dirty="0">
                <a:latin typeface="Kaspersky Sans Display" panose="020B0604020202020204" charset="0"/>
              </a:rPr>
              <a:t>Чем могут помочь</a:t>
            </a:r>
            <a:r>
              <a:rPr lang="en-US" dirty="0">
                <a:latin typeface="Kaspersky Sans Display" panose="020B0604020202020204" charset="0"/>
              </a:rPr>
              <a:t> F# </a:t>
            </a:r>
            <a:r>
              <a:rPr lang="ru-RU" dirty="0">
                <a:latin typeface="Kaspersky Sans Display" panose="020B0604020202020204" charset="0"/>
              </a:rPr>
              <a:t>и </a:t>
            </a:r>
            <a:r>
              <a:rPr lang="en-US" dirty="0">
                <a:latin typeface="Kaspersky Sans Display" panose="020B0604020202020204" charset="0"/>
              </a:rPr>
              <a:t>excel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E34AA5E-AA03-4700-B067-2DFE6995E9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0980085"/>
              </p:ext>
            </p:extLst>
          </p:nvPr>
        </p:nvGraphicFramePr>
        <p:xfrm>
          <a:off x="548641" y="1645920"/>
          <a:ext cx="5547359" cy="4608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Текст 9">
            <a:extLst>
              <a:ext uri="{FF2B5EF4-FFF2-40B4-BE49-F238E27FC236}">
                <a16:creationId xmlns:a16="http://schemas.microsoft.com/office/drawing/2014/main" id="{B1D1EC5C-3FB2-4D0D-201C-48C24928C401}"/>
              </a:ext>
            </a:extLst>
          </p:cNvPr>
          <p:cNvSpPr txBox="1">
            <a:spLocks/>
          </p:cNvSpPr>
          <p:nvPr/>
        </p:nvSpPr>
        <p:spPr>
          <a:xfrm>
            <a:off x="216001" y="308654"/>
            <a:ext cx="11713633" cy="43276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Kaspersky Sans Display" panose="020B0003020000020004" pitchFamily="34" charset="0"/>
              </a:rPr>
              <a:t>Approval-</a:t>
            </a:r>
            <a:r>
              <a:rPr lang="ru-RU" sz="2000" dirty="0">
                <a:latin typeface="Kaspersky Sans Display" panose="020B0003020000020004" pitchFamily="34" charset="0"/>
              </a:rPr>
              <a:t>тестирование это просто и удобно, но статистика…</a:t>
            </a:r>
            <a:endParaRPr lang="x-none" sz="2000" dirty="0">
              <a:latin typeface="Kaspersky Sans Display" panose="020B0003020000020004" pitchFamily="34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2BD6EA1-F5B6-734C-C1BC-0FF2CCF51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8919022"/>
              </p:ext>
            </p:extLst>
          </p:nvPr>
        </p:nvGraphicFramePr>
        <p:xfrm>
          <a:off x="5093225" y="1645920"/>
          <a:ext cx="5547359" cy="4663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7869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Что мы знаем о юнит тестах?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09024" y="1268762"/>
            <a:ext cx="4131523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Гарантируют стабильность кода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И снижают технический долг</a:t>
            </a:r>
            <a:endParaRPr lang="en-US" sz="2000" dirty="0">
              <a:latin typeface="Kaspersky Sans Display" panose="020B0003020000020004" pitchFamily="34" charset="0"/>
            </a:endParaRPr>
          </a:p>
          <a:p>
            <a:endParaRPr lang="x-none" sz="2000" dirty="0">
              <a:latin typeface="Kaspersky Sans Display" panose="020B0003020000020004" pitchFamily="3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53474" y="263691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+mn-lt"/>
              </a:rPr>
              <a:t>Dependency Injection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Неразрывно связаны с </a:t>
            </a:r>
            <a:r>
              <a:rPr lang="en-US" sz="2000" dirty="0">
                <a:latin typeface="Kaspersky Sans Display" panose="020B0003020000020004" pitchFamily="34" charset="0"/>
              </a:rPr>
              <a:t>DI</a:t>
            </a:r>
            <a:r>
              <a:rPr lang="ru-RU" sz="2000" dirty="0">
                <a:latin typeface="Kaspersky Sans Display" panose="020B0003020000020004" pitchFamily="34" charset="0"/>
              </a:rPr>
              <a:t> через </a:t>
            </a:r>
            <a:r>
              <a:rPr lang="ru-RU" sz="2000" dirty="0" err="1">
                <a:latin typeface="Kaspersky Sans Display" panose="020B0003020000020004" pitchFamily="34" charset="0"/>
              </a:rPr>
              <a:t>моки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53474" y="4221088"/>
            <a:ext cx="3983567" cy="18368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Пишутся обычно в трех случаях</a:t>
            </a:r>
            <a:r>
              <a:rPr lang="en-US" sz="2000" b="1" dirty="0">
                <a:latin typeface="+mn-lt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latin typeface="Kaspersky Sans Display" panose="020B0003020000020004" pitchFamily="34" charset="0"/>
              </a:rPr>
              <a:t>Покрыть старую логику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Kaspersky Sans Display" panose="020B0003020000020004" pitchFamily="34" charset="0"/>
              </a:rPr>
              <a:t>TDD</a:t>
            </a:r>
            <a:endParaRPr lang="ru-RU" sz="2000" dirty="0">
              <a:latin typeface="Kaspersky Sans Display" panose="020B0003020000020004" pitchFamily="34" charset="0"/>
            </a:endParaRPr>
          </a:p>
          <a:p>
            <a:pPr marL="342900" indent="-342900">
              <a:buFontTx/>
              <a:buChar char="-"/>
            </a:pPr>
            <a:r>
              <a:rPr lang="ru-RU" sz="2000" dirty="0">
                <a:latin typeface="Kaspersky Sans Display" panose="020B0003020000020004" pitchFamily="34" charset="0"/>
              </a:rPr>
              <a:t>Нашелся баг</a:t>
            </a:r>
            <a:endParaRPr lang="en-US" sz="2000" dirty="0">
              <a:latin typeface="Kaspersky Sans Display" panose="020B0003020000020004" pitchFamily="34" charset="0"/>
            </a:endParaRPr>
          </a:p>
          <a:p>
            <a:pPr>
              <a:buNone/>
            </a:pP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2"/>
            <a:r>
              <a:rPr lang="ru-RU" dirty="0"/>
              <a:t>Рой Ошеров</a:t>
            </a:r>
            <a:r>
              <a:rPr lang="en-US" dirty="0"/>
              <a:t>, </a:t>
            </a:r>
            <a:r>
              <a:rPr lang="ru-RU" dirty="0"/>
              <a:t>автор книги «Искусство юнит-тестирования»</a:t>
            </a:r>
            <a:endParaRPr lang="ru-RU" dirty="0">
              <a:latin typeface="Kaspersky Sans Display" panose="020B0003020000020004" pitchFamily="3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Хороший </a:t>
            </a:r>
            <a:r>
              <a:rPr lang="ru-RU" dirty="0" err="1"/>
              <a:t>unit</a:t>
            </a:r>
            <a:r>
              <a:rPr lang="ru-RU" dirty="0"/>
              <a:t>-тест — как микроскоп: позволяет рассмотреть небольшую часть системы и понять, что пошло не так.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9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Структура теста из трех секций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90" y="3044957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+mn-lt"/>
              </a:rPr>
              <a:t>Act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Вызов метода. Самая короткая.</a:t>
            </a:r>
            <a:endParaRPr lang="en-US" sz="2000" dirty="0">
              <a:latin typeface="Kaspersky Sans Display" panose="020B0003020000020004" pitchFamily="34" charset="0"/>
            </a:endParaRPr>
          </a:p>
          <a:p>
            <a:endParaRPr lang="x-none" sz="2000" dirty="0">
              <a:latin typeface="Kaspersky Sans Display" panose="020B0003020000020004" pitchFamily="3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+mn-lt"/>
              </a:rPr>
              <a:t>Arrange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Вывод моков и их реакции на входные данные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90" y="4869158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+mn-lt"/>
              </a:rPr>
              <a:t>Assert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Проверяются поля результата, вызовы и данные методов моков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8A257B-C028-04E0-3C42-57E73A155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604020202020204" charset="0"/>
              </a:rPr>
              <a:t>Пример обычного теста</a:t>
            </a:r>
            <a:endParaRPr lang="en-US" sz="2000" dirty="0">
              <a:latin typeface="Kaspersky Sans Display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7ED608-072D-FF45-3CA9-0BA85BCC28C7}"/>
              </a:ext>
            </a:extLst>
          </p:cNvPr>
          <p:cNvSpPr txBox="1"/>
          <p:nvPr/>
        </p:nvSpPr>
        <p:spPr>
          <a:xfrm>
            <a:off x="2365375" y="2036311"/>
            <a:ext cx="531495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[Fact]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Test()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Arrange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_service1Mock.When(...).Do(...);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_service2Mock.When(...).Returns(...);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Act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testedService.DoSomething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внутри использует _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service1Mock, _service2Mock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Assert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Assert.Equal(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ExpectedValue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outputData.Field1);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_service1.Received(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DoSomethingElse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2579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6741597" cy="1968217"/>
          </a:xfrm>
        </p:spPr>
        <p:txBody>
          <a:bodyPr>
            <a:normAutofit/>
          </a:bodyPr>
          <a:lstStyle/>
          <a:p>
            <a:r>
              <a:rPr lang="ru-RU" dirty="0"/>
              <a:t>Когда тесты начинают усложняться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Если тест сложно писать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То надо еще раз посмотреть на архитектуру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3">
              <a:buNone/>
            </a:pPr>
            <a:r>
              <a:rPr lang="en-US" b="1" dirty="0">
                <a:latin typeface="Kaspersky Sans Display" panose="020B0003020000020004" pitchFamily="34" charset="0"/>
              </a:rPr>
              <a:t>Act </a:t>
            </a:r>
            <a:r>
              <a:rPr lang="ru-RU" b="1" dirty="0">
                <a:latin typeface="Kaspersky Sans Display" panose="020B0003020000020004" pitchFamily="34" charset="0"/>
              </a:rPr>
              <a:t>остается коротким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Но </a:t>
            </a:r>
            <a:r>
              <a:rPr lang="en-US" dirty="0">
                <a:latin typeface="Kaspersky Sans Display" panose="020B0003020000020004" pitchFamily="34" charset="0"/>
              </a:rPr>
              <a:t>Arrange </a:t>
            </a:r>
            <a:r>
              <a:rPr lang="ru-RU" dirty="0">
                <a:latin typeface="Kaspersky Sans Display" panose="020B0003020000020004" pitchFamily="34" charset="0"/>
              </a:rPr>
              <a:t>и </a:t>
            </a:r>
            <a:r>
              <a:rPr lang="en-US" dirty="0">
                <a:latin typeface="Kaspersky Sans Display" panose="020B0003020000020004" pitchFamily="34" charset="0"/>
              </a:rPr>
              <a:t>Assert </a:t>
            </a:r>
            <a:r>
              <a:rPr lang="ru-RU" dirty="0">
                <a:latin typeface="Kaspersky Sans Display" panose="020B0003020000020004" pitchFamily="34" charset="0"/>
              </a:rPr>
              <a:t>растут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Но! Метод может быть сложен сам по себе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003020000020004" pitchFamily="34" charset="0"/>
              </a:rPr>
              <a:t>Простые тесты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Не вызывают проблем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388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740</Words>
  <Application>Microsoft Office PowerPoint</Application>
  <PresentationFormat>Widescreen</PresentationFormat>
  <Paragraphs>118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Aptos Display</vt:lpstr>
      <vt:lpstr>Arial</vt:lpstr>
      <vt:lpstr>Consolas</vt:lpstr>
      <vt:lpstr>Kaspersky Sans Display</vt:lpstr>
      <vt:lpstr>Kaspersky Sans Display Medium</vt:lpstr>
      <vt:lpstr>Kaspersky Sans Display Semibold</vt:lpstr>
      <vt:lpstr>Office Theme</vt:lpstr>
      <vt:lpstr>Аппрувал-тестирование в 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 обычного теста</vt:lpstr>
      <vt:lpstr>PowerPoint Presentation</vt:lpstr>
      <vt:lpstr>PowerPoint Presentation</vt:lpstr>
      <vt:lpstr>Часть 1. Рост сложности секции Assert</vt:lpstr>
      <vt:lpstr>PowerPoint Presentation</vt:lpstr>
      <vt:lpstr>Рост количества ассертов</vt:lpstr>
      <vt:lpstr>Реальный пример – иерархии позиций и финансовых транзакций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Konstantin Finagin</dc:creator>
  <cp:lastModifiedBy>Konstantin Finagin</cp:lastModifiedBy>
  <cp:revision>7</cp:revision>
  <dcterms:created xsi:type="dcterms:W3CDTF">2025-05-20T21:16:07Z</dcterms:created>
  <dcterms:modified xsi:type="dcterms:W3CDTF">2025-05-20T23:10:42Z</dcterms:modified>
</cp:coreProperties>
</file>